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6"/>
  </p:notesMasterIdLst>
  <p:handoutMasterIdLst>
    <p:handoutMasterId r:id="rId57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334" r:id="rId16"/>
    <p:sldId id="265" r:id="rId17"/>
    <p:sldId id="333" r:id="rId18"/>
    <p:sldId id="276" r:id="rId19"/>
    <p:sldId id="303" r:id="rId20"/>
    <p:sldId id="335" r:id="rId21"/>
    <p:sldId id="293" r:id="rId22"/>
    <p:sldId id="336" r:id="rId23"/>
    <p:sldId id="277" r:id="rId24"/>
    <p:sldId id="284" r:id="rId25"/>
    <p:sldId id="269" r:id="rId26"/>
    <p:sldId id="304" r:id="rId27"/>
    <p:sldId id="305" r:id="rId28"/>
    <p:sldId id="307" r:id="rId29"/>
    <p:sldId id="306" r:id="rId30"/>
    <p:sldId id="308" r:id="rId31"/>
    <p:sldId id="270" r:id="rId32"/>
    <p:sldId id="309" r:id="rId33"/>
    <p:sldId id="310" r:id="rId34"/>
    <p:sldId id="311" r:id="rId35"/>
    <p:sldId id="312" r:id="rId36"/>
    <p:sldId id="314" r:id="rId37"/>
    <p:sldId id="313" r:id="rId38"/>
    <p:sldId id="315" r:id="rId39"/>
    <p:sldId id="316" r:id="rId40"/>
    <p:sldId id="317" r:id="rId41"/>
    <p:sldId id="294" r:id="rId42"/>
    <p:sldId id="296" r:id="rId43"/>
    <p:sldId id="318" r:id="rId44"/>
    <p:sldId id="319" r:id="rId45"/>
    <p:sldId id="321" r:id="rId46"/>
    <p:sldId id="322" r:id="rId47"/>
    <p:sldId id="323" r:id="rId48"/>
    <p:sldId id="324" r:id="rId49"/>
    <p:sldId id="288" r:id="rId50"/>
    <p:sldId id="289" r:id="rId51"/>
    <p:sldId id="320" r:id="rId52"/>
    <p:sldId id="274" r:id="rId53"/>
    <p:sldId id="275" r:id="rId54"/>
    <p:sldId id="329" r:id="rId55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10"/>
    <p:restoredTop sz="85017"/>
  </p:normalViewPr>
  <p:slideViewPr>
    <p:cSldViewPr snapToGrid="0" snapToObjects="1">
      <p:cViewPr>
        <p:scale>
          <a:sx n="110" d="100"/>
          <a:sy n="110" d="100"/>
        </p:scale>
        <p:origin x="352" y="-9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commentAuthors" Target="commentAuthors.xml"/><Relationship Id="rId5" Type="http://schemas.openxmlformats.org/officeDocument/2006/relationships/slide" Target="slides/slide1.xml"/><Relationship Id="rId61" Type="http://schemas.openxmlformats.org/officeDocument/2006/relationships/theme" Target="theme/them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ejokelly/Spacex-falcon9-updated/blob/master/5%20.eda%20dataviz%20using%20pandas%20and%20matplotlib%20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Joseoh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Okelly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July 22,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2247899"/>
            <a:ext cx="5465689" cy="3929063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creation of Pandas Data frame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/Spacex-falcon9-updated/blob/master/3.%20labs-jupyter-spacex-Data%20wrangling.ipynb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23C760-E326-EF8F-1109-C4B557726380}"/>
              </a:ext>
            </a:extLst>
          </p:cNvPr>
          <p:cNvSpPr txBox="1"/>
          <p:nvPr/>
        </p:nvSpPr>
        <p:spPr>
          <a:xfrm>
            <a:off x="6286500" y="2514600"/>
            <a:ext cx="47498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Hhh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282828"/>
                </a:solidFill>
                <a:effectLst/>
                <a:latin typeface="ArialUnicodeMS" panose="020B0604020202020204" pitchFamily="34" charset="-128"/>
                <a:ea typeface="ArialUnicodeMS" panose="020B0604020202020204" pitchFamily="34" charset="-128"/>
              </a:rPr>
              <a:t>Da</a:t>
            </a:r>
            <a:r>
              <a:rPr lang="en-CA" sz="2000" dirty="0">
                <a:solidFill>
                  <a:srgbClr val="282828"/>
                </a:solidFill>
                <a:latin typeface="ArialUnicodeMS" panose="020B0604020202020204" pitchFamily="34" charset="-128"/>
                <a:ea typeface="ArialUnicodeMS" panose="020B0604020202020204" pitchFamily="34" charset="-128"/>
              </a:rPr>
              <a:t>ta Analysis and Feature Engineering using Pandas and Matplotlib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282828"/>
                </a:solidFill>
                <a:effectLst/>
                <a:latin typeface="ArialUnicodeMS" panose="020B0604020202020204" pitchFamily="34" charset="-128"/>
                <a:ea typeface="ArialUnicodeMS" panose="020B0604020202020204" pitchFamily="34" charset="-128"/>
              </a:rPr>
              <a:t>Exploratory Data Analysis </a:t>
            </a:r>
            <a:endParaRPr lang="en-CA" sz="2000" dirty="0">
              <a:solidFill>
                <a:srgbClr val="282828"/>
              </a:solidFill>
              <a:effectLst/>
              <a:latin typeface="ArialM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282828"/>
                </a:solidFill>
                <a:effectLst/>
                <a:latin typeface="ArialUnicodeMS" panose="020B0604020202020204" pitchFamily="34" charset="-128"/>
                <a:ea typeface="ArialUnicodeMS" panose="020B0604020202020204" pitchFamily="34" charset="-128"/>
              </a:rPr>
              <a:t>Preparing Data Feature Engineering </a:t>
            </a:r>
          </a:p>
          <a:p>
            <a:pPr marL="0" indent="0">
              <a:buNone/>
            </a:pPr>
            <a:endParaRPr lang="en-CA" sz="2000" dirty="0">
              <a:solidFill>
                <a:srgbClr val="282828"/>
              </a:solidFill>
              <a:latin typeface="ArialUnicodeMS" panose="020B0604020202020204" pitchFamily="34" charset="-128"/>
              <a:ea typeface="ArialUnicodeMS" panose="020B0604020202020204" pitchFamily="34" charset="-128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CA" sz="2000" dirty="0">
              <a:solidFill>
                <a:srgbClr val="282828"/>
              </a:solidFill>
              <a:effectLst/>
              <a:latin typeface="ArialM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https://github.com/Joejokelly/Spacex-falcon9-updated/blob/master/5%20.eda%20dataviz%20using%20pandas%20and%20matplotlib%20.ipynb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DE2AF-88BC-02B3-8F88-5B61501EF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 with 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contd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)..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7F0232-671C-8B85-2B12-DF9558763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685586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algn="l"/>
            <a:r>
              <a:rPr lang="en-CA" sz="1600" b="1" i="0" dirty="0">
                <a:effectLst/>
                <a:latin typeface="var(--jp-content-font-family)"/>
              </a:rPr>
              <a:t>Display the names of the unique launch sites in the space mission</a:t>
            </a:r>
          </a:p>
          <a:p>
            <a:pPr algn="l" fontAlgn="t"/>
            <a:r>
              <a:rPr lang="en-CA" sz="1600" b="1" i="0" dirty="0">
                <a:effectLst/>
                <a:latin typeface="var(--jp-code-font-family)"/>
              </a:rPr>
              <a:t>%</a:t>
            </a:r>
            <a:r>
              <a:rPr lang="en-CA" sz="1600" b="1" i="0" dirty="0" err="1">
                <a:effectLst/>
                <a:latin typeface="var(--jp-code-font-family)"/>
              </a:rPr>
              <a:t>sql</a:t>
            </a:r>
            <a:r>
              <a:rPr lang="en-CA" sz="1600" b="0" i="0" dirty="0">
                <a:effectLst/>
                <a:latin typeface="var(--jp-code-font-family)"/>
              </a:rPr>
              <a:t> select distinct </a:t>
            </a:r>
            <a:r>
              <a:rPr lang="en-CA" sz="1600" b="0" i="0" dirty="0" err="1">
                <a:effectLst/>
                <a:latin typeface="var(--jp-code-font-family)"/>
              </a:rPr>
              <a:t>Launch_site</a:t>
            </a:r>
            <a:r>
              <a:rPr lang="en-CA" sz="1600" b="0" i="0" dirty="0">
                <a:effectLst/>
                <a:latin typeface="var(--jp-code-font-family)"/>
              </a:rPr>
              <a:t> as </a:t>
            </a:r>
            <a:r>
              <a:rPr lang="en-CA" sz="1600" b="0" i="0" dirty="0" err="1">
                <a:effectLst/>
                <a:latin typeface="var(--jp-code-font-family)"/>
              </a:rPr>
              <a:t>Launch_site</a:t>
            </a:r>
            <a:r>
              <a:rPr lang="en-CA" sz="1600" b="0" i="0" dirty="0">
                <a:effectLst/>
                <a:latin typeface="var(--jp-code-font-family)"/>
              </a:rPr>
              <a:t> from SPACEXTABLE;</a:t>
            </a:r>
          </a:p>
          <a:p>
            <a:pPr algn="l" fontAlgn="t"/>
            <a:endParaRPr lang="en-CA" sz="1600" b="0" i="0" dirty="0">
              <a:effectLst/>
              <a:latin typeface="var(--jp-code-font-family)"/>
            </a:endParaRPr>
          </a:p>
          <a:p>
            <a:pPr algn="l"/>
            <a:r>
              <a:rPr lang="en-CA" sz="1600" b="1" i="0" dirty="0">
                <a:effectLst/>
                <a:latin typeface="var(--jp-content-font-family)"/>
              </a:rPr>
              <a:t>Display 5 records where launch sites begin with the string 'CCA'</a:t>
            </a:r>
          </a:p>
          <a:p>
            <a:pPr algn="l" fontAlgn="t"/>
            <a:r>
              <a:rPr lang="en-CA" sz="1600" b="1" i="0" dirty="0">
                <a:effectLst/>
                <a:latin typeface="var(--jp-code-font-family)"/>
              </a:rPr>
              <a:t>%</a:t>
            </a:r>
            <a:r>
              <a:rPr lang="en-CA" sz="1600" b="1" i="0" dirty="0" err="1">
                <a:effectLst/>
                <a:latin typeface="var(--jp-code-font-family)"/>
              </a:rPr>
              <a:t>sql</a:t>
            </a:r>
            <a:r>
              <a:rPr lang="en-CA" sz="1600" b="0" i="0" dirty="0">
                <a:effectLst/>
                <a:latin typeface="var(--jp-code-font-family)"/>
              </a:rPr>
              <a:t> select * from '</a:t>
            </a:r>
            <a:r>
              <a:rPr lang="en-CA" sz="1600" b="0" i="0" dirty="0" err="1">
                <a:effectLst/>
                <a:latin typeface="var(--jp-code-font-family)"/>
              </a:rPr>
              <a:t>spacextbl</a:t>
            </a:r>
            <a:r>
              <a:rPr lang="en-CA" sz="1600" b="0" i="0" dirty="0">
                <a:effectLst/>
                <a:latin typeface="var(--jp-code-font-family)"/>
              </a:rPr>
              <a:t>' where </a:t>
            </a:r>
            <a:r>
              <a:rPr lang="en-CA" sz="1600" b="0" i="0" dirty="0" err="1">
                <a:effectLst/>
                <a:latin typeface="var(--jp-code-font-family)"/>
              </a:rPr>
              <a:t>Launch_site</a:t>
            </a:r>
            <a:r>
              <a:rPr lang="en-CA" sz="1600" b="0" i="0" dirty="0">
                <a:effectLst/>
                <a:latin typeface="var(--jp-code-font-family)"/>
              </a:rPr>
              <a:t> like 'CCA%' limit 5</a:t>
            </a:r>
          </a:p>
          <a:p>
            <a:pPr algn="l" fontAlgn="t"/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algn="l"/>
            <a:r>
              <a:rPr lang="en-CA" sz="1600" b="1" i="0" dirty="0">
                <a:effectLst/>
                <a:latin typeface="var(--jp-content-font-family)"/>
              </a:rPr>
              <a:t>Display the total payload mass carried by boosters launched by NASA (CRS)</a:t>
            </a:r>
          </a:p>
          <a:p>
            <a:pPr algn="l" fontAlgn="t"/>
            <a:r>
              <a:rPr lang="en-CA" sz="1600" b="0" i="1" dirty="0">
                <a:effectLst/>
                <a:latin typeface="var(--jp-code-font-family)"/>
              </a:rPr>
              <a:t>#%</a:t>
            </a:r>
            <a:r>
              <a:rPr lang="en-CA" sz="1600" b="0" i="1" dirty="0" err="1">
                <a:effectLst/>
                <a:latin typeface="var(--jp-code-font-family)"/>
              </a:rPr>
              <a:t>sql</a:t>
            </a:r>
            <a:r>
              <a:rPr lang="en-CA" sz="1600" b="0" i="1" dirty="0">
                <a:effectLst/>
                <a:latin typeface="var(--jp-code-font-family)"/>
              </a:rPr>
              <a:t> select sum(</a:t>
            </a:r>
            <a:r>
              <a:rPr lang="en-CA" sz="1600" b="0" i="1" dirty="0" err="1">
                <a:effectLst/>
                <a:latin typeface="var(--jp-code-font-family)"/>
              </a:rPr>
              <a:t>payload_mass_kg</a:t>
            </a:r>
            <a:r>
              <a:rPr lang="en-CA" sz="1600" b="0" i="1" dirty="0">
                <a:effectLst/>
                <a:latin typeface="var(--jp-code-font-family)"/>
              </a:rPr>
              <a:t>) as </a:t>
            </a:r>
            <a:r>
              <a:rPr lang="en-CA" sz="1600" b="0" i="1" dirty="0" err="1">
                <a:effectLst/>
                <a:latin typeface="var(--jp-code-font-family)"/>
              </a:rPr>
              <a:t>payload_mass</a:t>
            </a:r>
            <a:r>
              <a:rPr lang="en-CA" sz="1600" b="0" i="1" dirty="0">
                <a:effectLst/>
                <a:latin typeface="var(--jp-code-font-family)"/>
              </a:rPr>
              <a:t> from 'SPACEXTBL' </a:t>
            </a:r>
            <a:r>
              <a:rPr lang="en-CA" sz="1600" b="1" i="0" dirty="0">
                <a:effectLst/>
                <a:latin typeface="var(--jp-code-font-family)"/>
              </a:rPr>
              <a:t>%</a:t>
            </a:r>
            <a:r>
              <a:rPr lang="en-CA" sz="1600" b="1" i="0" dirty="0" err="1">
                <a:effectLst/>
                <a:latin typeface="var(--jp-code-font-family)"/>
              </a:rPr>
              <a:t>sql</a:t>
            </a:r>
            <a:r>
              <a:rPr lang="en-CA" sz="1600" b="0" i="0" dirty="0">
                <a:effectLst/>
                <a:latin typeface="var(--jp-code-font-family)"/>
              </a:rPr>
              <a:t> SELECT SUM(PAYLOAD_MASS__KG_) as "Total Payload KG)", Customer FROM 'SPACEXTBL' WHERE Customer = 'NASA (CRS)’;</a:t>
            </a: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dirty="0"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dirty="0"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algn="l"/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AFC18-9AD7-F499-EE82-03EF5546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Sql</a:t>
            </a:r>
            <a:r>
              <a:rPr lang="en-US" dirty="0"/>
              <a:t> contd..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A9C1E-E5C5-AC3D-535E-6C0E9406F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Display average payload mass carried by booster version F9 v1.1</a:t>
            </a:r>
          </a:p>
          <a:p>
            <a:pPr algn="l" fontAlgn="t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%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avg(PAYLOAD_MASS__KG_) as "Average mass kg", customer </a:t>
            </a:r>
            <a:r>
              <a:rPr lang="en-CA" sz="1400" b="0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Booster_Version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FROM 'SPACEXTBL' WHERE </a:t>
            </a:r>
            <a:r>
              <a:rPr lang="en-CA" sz="1400" b="0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Booster_Version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LIKE 'F9 v1.1%’;</a:t>
            </a:r>
          </a:p>
          <a:p>
            <a:pPr algn="l" fontAlgn="t"/>
            <a:endParaRPr lang="en-CA" sz="1400" b="0" i="0" dirty="0"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l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 the date when the first 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succesful</a:t>
            </a:r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landing outcome in ground pad was 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acheived</a:t>
            </a:r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algn="l" fontAlgn="t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%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min(date) FROM 'SPACEXTBL' WHERE "</a:t>
            </a:r>
            <a:r>
              <a:rPr lang="en-CA" sz="1400" b="0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Landing_outcome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" = "Success (ground pad)"</a:t>
            </a:r>
            <a:endParaRPr lang="en-US" sz="4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github.com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Joejokelly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/Spacex-falcon9-updated/blob/master/4.%20jupyter-labs-eda-sql-coursera_sqllite.ipynb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9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folium map to mark launch sites, and markers, circles, lines to mark failure or success of launches for each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launch outcomes (failure = 0, success = 1)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/Spacex-falcon9-updated/blob/master/6.Space-X%20Launch%20Sites%20Locations%20Analysis%20with%20Folium-Interactive%20Visual%20Analytics.ipynb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Build an interactive dashboard application with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Plotly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dash 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Adding Launch Site Drop-down Input component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Adding call-back function success-pie-chart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Adding range slider to selected payload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Adding call back function success-payload-scaler –chart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Github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link 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github.com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Joejokelly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/Spacex-falcon9-updated/blob/master/7.%20%20Build%20Interactive%20Dashboard%20-%20spacex_dash_app.py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4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0FDF3-2DCA-D347-FD2E-DC4B4F1ED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Lauch</a:t>
            </a:r>
            <a:r>
              <a:rPr lang="en-US" dirty="0"/>
              <a:t> Record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882EA3-CACE-63D4-26B4-6F1B69775D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4126608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how model was built, evaluated and improved 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initial processing, data was loaded to the model using Pandas Data frame, created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Numpy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Array, then used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StandardScaler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function, to standardize the data.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the resulting data into training data and test data,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train_test_Split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sklearn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order to find the best Machine Language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object, after fitting the training data, into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 displayed the best parameter using data attributes.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method score to calculate accuracy of each model and plotted confusion matrix for teach test and predicted outcomes.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16B46-E81F-E5BA-236D-F709CE92C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308220" cy="1136410"/>
          </a:xfrm>
        </p:spPr>
        <p:txBody>
          <a:bodyPr/>
          <a:lstStyle/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(Classification,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contd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)</a:t>
            </a:r>
            <a:br>
              <a:rPr lang="en-US" dirty="0">
                <a:solidFill>
                  <a:srgbClr val="0B49CB"/>
                </a:solidFill>
                <a:latin typeface="Abadi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105A9-440A-AF56-1155-EFB036889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089" y="1501535"/>
            <a:ext cx="10619932" cy="4748794"/>
          </a:xfrm>
        </p:spPr>
        <p:txBody>
          <a:bodyPr/>
          <a:lstStyle/>
          <a:p>
            <a:r>
              <a:rPr lang="en-US" sz="1400" dirty="0">
                <a:latin typeface="Verdana" panose="020B0604030504040204" pitchFamily="34" charset="0"/>
              </a:rPr>
              <a:t>The table below shows the test accuracy score</a:t>
            </a:r>
            <a:r>
              <a:rPr lang="en-US" dirty="0"/>
              <a:t> 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-  </a:t>
            </a:r>
            <a:r>
              <a:rPr lang="en-US" sz="1400" dirty="0" err="1">
                <a:latin typeface="Verdana" panose="020B0604030504040204" pitchFamily="34" charset="0"/>
              </a:rPr>
              <a:t>Github</a:t>
            </a:r>
            <a:r>
              <a:rPr lang="en-US" sz="1400" dirty="0">
                <a:latin typeface="Verdana" panose="020B0604030504040204" pitchFamily="34" charset="0"/>
              </a:rPr>
              <a:t> link :</a:t>
            </a:r>
          </a:p>
          <a:p>
            <a:pPr marL="0" indent="0">
              <a:buNone/>
            </a:pPr>
            <a:r>
              <a:rPr lang="en-US" sz="1400" dirty="0">
                <a:latin typeface="Verdana" panose="020B0604030504040204" pitchFamily="34" charset="0"/>
              </a:rPr>
              <a:t>https://</a:t>
            </a:r>
            <a:r>
              <a:rPr lang="en-US" sz="1400" dirty="0" err="1">
                <a:latin typeface="Verdana" panose="020B0604030504040204" pitchFamily="34" charset="0"/>
              </a:rPr>
              <a:t>github.com</a:t>
            </a:r>
            <a:r>
              <a:rPr lang="en-US" sz="1400" dirty="0">
                <a:latin typeface="Verdana" panose="020B0604030504040204" pitchFamily="34" charset="0"/>
              </a:rPr>
              <a:t>/</a:t>
            </a:r>
            <a:r>
              <a:rPr lang="en-US" sz="1400" dirty="0" err="1">
                <a:latin typeface="Verdana" panose="020B0604030504040204" pitchFamily="34" charset="0"/>
              </a:rPr>
              <a:t>cgatama</a:t>
            </a:r>
            <a:r>
              <a:rPr lang="en-US" sz="1400" dirty="0">
                <a:latin typeface="Verdana" panose="020B0604030504040204" pitchFamily="34" charset="0"/>
              </a:rPr>
              <a:t>/SpaceX-Falcon-9-1st-stage-Success-Landing-Prediction/blob/main/8.%20SpaceX%20Machine%20Learning%20Prediction.ipynbhttps://</a:t>
            </a:r>
            <a:r>
              <a:rPr lang="en-US" sz="1400" dirty="0" err="1">
                <a:latin typeface="Verdana" panose="020B0604030504040204" pitchFamily="34" charset="0"/>
              </a:rPr>
              <a:t>github.com</a:t>
            </a:r>
            <a:r>
              <a:rPr lang="en-US" sz="1400" dirty="0">
                <a:latin typeface="Verdana" panose="020B0604030504040204" pitchFamily="34" charset="0"/>
              </a:rPr>
              <a:t>/</a:t>
            </a:r>
            <a:r>
              <a:rPr lang="en-US" sz="1400" dirty="0" err="1">
                <a:latin typeface="Verdana" panose="020B0604030504040204" pitchFamily="34" charset="0"/>
              </a:rPr>
              <a:t>cgatama</a:t>
            </a:r>
            <a:r>
              <a:rPr lang="en-US" sz="1400" dirty="0">
                <a:latin typeface="Verdana" panose="020B0604030504040204" pitchFamily="34" charset="0"/>
              </a:rPr>
              <a:t>/SpaceX-Falcon-9-1st-stage-Success-Landing-Prediction/blob/main/8.%20SpaceX%20Machine%20Learning%20Prediction.ipynb</a:t>
            </a:r>
          </a:p>
        </p:txBody>
      </p:sp>
      <p:pic>
        <p:nvPicPr>
          <p:cNvPr id="1025" name="Picture 1" descr="page20image64899728">
            <a:extLst>
              <a:ext uri="{FF2B5EF4-FFF2-40B4-BE49-F238E27FC236}">
                <a16:creationId xmlns:a16="http://schemas.microsoft.com/office/drawing/2014/main" id="{C65F7B00-23CD-2162-4857-1C2C7B97F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7908" y="2051949"/>
            <a:ext cx="4209327" cy="2393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979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48130" y="1392338"/>
            <a:ext cx="10130202" cy="4927012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 collection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api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webscraping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Falcon 9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 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coursera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sqlite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dataviz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using pandas and matplotlib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launch site locations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Build Interactive Dashboard –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Mchine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Learning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Preductions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Summary of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Visual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Analsis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Predictive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23987" y="1921791"/>
            <a:ext cx="9440228" cy="3612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80C76A-3B65-B59C-A431-CA325CE93F09}"/>
              </a:ext>
            </a:extLst>
          </p:cNvPr>
          <p:cNvSpPr txBox="1"/>
          <p:nvPr/>
        </p:nvSpPr>
        <p:spPr>
          <a:xfrm>
            <a:off x="5532895" y="31616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1EA080-27CC-EBE3-E85C-B429307D6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50" y="1549399"/>
            <a:ext cx="11779250" cy="447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50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Restful webservices, using Get request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Spacecx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The request was later stored for processing using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Restful webservices, using Get request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Spacecx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performed to Falcon9 historical records.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86400" y="1773238"/>
            <a:ext cx="6705600" cy="422592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(Restful call using get parameter)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request is decoded by pandas data frame and it is stored for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processing.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/Spacex-falcon9-updated/blob/master/1.%20jupyter-labs-spacex-data-collection-api.ipynb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EB16BF-ADB5-5BB5-AC59-D70BEF0A5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558" y="1800225"/>
            <a:ext cx="7275284" cy="422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170290" cy="437466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performed using historical launch records using Beautiful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utilility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next the Data frame is created by passing the Launch HTML file.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/Spacex-falcon9-updated/blob/master/2.%20jupyter-labs-webscraping%20Falcon%209.ipynb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 dirty="0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524137-FCAB-72DE-B721-D6F9703F7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67" y="1960075"/>
            <a:ext cx="5872409" cy="42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887</TotalTime>
  <Words>1897</Words>
  <Application>Microsoft Macintosh PowerPoint</Application>
  <PresentationFormat>Widescreen</PresentationFormat>
  <Paragraphs>324</Paragraphs>
  <Slides>51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3" baseType="lpstr">
      <vt:lpstr>ArialUnicodeMS</vt:lpstr>
      <vt:lpstr>Abadi</vt:lpstr>
      <vt:lpstr>Arial</vt:lpstr>
      <vt:lpstr>ArialMT</vt:lpstr>
      <vt:lpstr>Calibri</vt:lpstr>
      <vt:lpstr>Calibri Light</vt:lpstr>
      <vt:lpstr>IBM Plex Mono SemiBold</vt:lpstr>
      <vt:lpstr>IBM Plex Mono Text</vt:lpstr>
      <vt:lpstr>var(--jp-code-font-family)</vt:lpstr>
      <vt:lpstr>var(--jp-content-font-family)</vt:lpstr>
      <vt:lpstr>Verdana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EDA with sql (contd)..</vt:lpstr>
      <vt:lpstr>PowerPoint Presentation</vt:lpstr>
      <vt:lpstr>Sql contd..</vt:lpstr>
      <vt:lpstr>PowerPoint Presentation</vt:lpstr>
      <vt:lpstr>PowerPoint Presentation</vt:lpstr>
      <vt:lpstr>Lauch Record Dashboard</vt:lpstr>
      <vt:lpstr>PowerPoint Presentation</vt:lpstr>
      <vt:lpstr>Predictive Analysis (Classification, contd)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Joe Okelly</cp:lastModifiedBy>
  <cp:revision>248</cp:revision>
  <dcterms:created xsi:type="dcterms:W3CDTF">2021-04-29T18:58:34Z</dcterms:created>
  <dcterms:modified xsi:type="dcterms:W3CDTF">2024-07-24T05:50:48Z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